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0" r:id="rId4"/>
    <p:sldId id="258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30" y="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/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06C4F9-07DB-4AA0-A16F-36E62BA587D1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945941-704A-4A01-AE5D-5A54812FEB6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9266" y="1352550"/>
            <a:ext cx="34383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SAK EMKM</a:t>
            </a:r>
            <a:endParaRPr lang="en-U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40668" y="741402"/>
            <a:ext cx="775133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Standar ini ditujukan pada usaha yang belum mampu memenuhi standar akuntansi Entitas Tanpa Akuntabilitas Publik (ETAP) yang berlaku sebelumnya. SAK EMKM dirancang lebih sederhana dibandingkan SAK ETAP.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Sesuai dengan namanya, SAK EMKM dirancang khusus untuk Usaha Mikro, Kecil, dan Menengah sesuai Undang </a:t>
            </a:r>
            <a:r>
              <a:rPr lang="en-US" dirty="0" err="1"/>
              <a:t>Undang</a:t>
            </a:r>
            <a:r>
              <a:rPr lang="en-US" dirty="0"/>
              <a:t> No 20 Tahun 2008 yang berlaku aktif mulai 1 Januari 2018.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Dapat digunakan entitas lain jika otoritas mengijinkan entitas tersebut menyusun laporan keuangan dengan menggunakan SAK EMKM </a:t>
            </a:r>
          </a:p>
        </p:txBody>
      </p:sp>
      <p:sp>
        <p:nvSpPr>
          <p:cNvPr id="6" name="Rectangle 5"/>
          <p:cNvSpPr/>
          <p:nvPr/>
        </p:nvSpPr>
        <p:spPr>
          <a:xfrm>
            <a:off x="698147" y="703302"/>
            <a:ext cx="29605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APA ITU ?</a:t>
            </a:r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47945" y="3771900"/>
            <a:ext cx="343831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TUJUAN </a:t>
            </a:r>
          </a:p>
          <a:p>
            <a:pPr algn="ctr"/>
            <a:r>
              <a:rPr lang="en-US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SAK EMKM</a:t>
            </a:r>
            <a:endParaRPr lang="en-U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9267" y="3905250"/>
            <a:ext cx="78570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/>
              <a:t>Tujuannya</a:t>
            </a:r>
            <a:r>
              <a:rPr lang="en-US" dirty="0"/>
              <a:t> adalah sebagai acuan dalam pembuatan laporan keuangan yang berisi informasi posisi dan kinerja keuangan.</a:t>
            </a:r>
          </a:p>
          <a:p>
            <a:pPr algn="just"/>
            <a:r>
              <a:rPr lang="en-US" dirty="0"/>
              <a:t>Informasi tersebut berguna bagi kreditor maupun investor untuk pengambilan keputusan ekonomi sekaligus pertanggungjawaban manajemen kepada pemilik usaha.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5400" cap="all" dirty="0" err="1"/>
              <a:t>Laporan</a:t>
            </a:r>
            <a:r>
              <a:rPr lang="en-GB" altLang="en-US" sz="5400" cap="all" dirty="0"/>
              <a:t> </a:t>
            </a:r>
            <a:r>
              <a:rPr lang="en-GB" altLang="en-US" sz="5400" cap="all" dirty="0" err="1"/>
              <a:t>Keuangan</a:t>
            </a:r>
            <a:r>
              <a:rPr lang="en-GB" altLang="en-US" sz="5400" cap="all" dirty="0"/>
              <a:t> </a:t>
            </a:r>
            <a:r>
              <a:rPr lang="en-GB" altLang="en-US" sz="5400" cap="all" dirty="0" err="1"/>
              <a:t>Lengkap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b="1" dirty="0"/>
              <a:t>Laporan Posisi Keuangan pada akhir periode</a:t>
            </a:r>
            <a:endParaRPr lang="en-US" sz="2800" b="1" dirty="0"/>
          </a:p>
          <a:p>
            <a:pPr lvl="0"/>
            <a:r>
              <a:rPr lang="en-US" sz="2800" b="1" dirty="0" err="1"/>
              <a:t>Laporan</a:t>
            </a:r>
            <a:r>
              <a:rPr lang="en-US" sz="2800" b="1" dirty="0"/>
              <a:t> </a:t>
            </a:r>
            <a:r>
              <a:rPr lang="en-US" sz="2800" b="1" dirty="0" err="1"/>
              <a:t>Laba</a:t>
            </a:r>
            <a:r>
              <a:rPr lang="en-US" sz="2800" b="1" dirty="0"/>
              <a:t> </a:t>
            </a:r>
            <a:r>
              <a:rPr lang="en-US" sz="2800" b="1" dirty="0" err="1"/>
              <a:t>Rugi</a:t>
            </a:r>
            <a:r>
              <a:rPr lang="en-US" sz="2800" b="1" dirty="0"/>
              <a:t> </a:t>
            </a:r>
            <a:r>
              <a:rPr lang="en-US" sz="2800" b="1" dirty="0" err="1"/>
              <a:t>selama</a:t>
            </a:r>
            <a:r>
              <a:rPr lang="en-US" sz="2800" b="1" dirty="0"/>
              <a:t> </a:t>
            </a:r>
            <a:r>
              <a:rPr lang="en-US" sz="2800" b="1" dirty="0" err="1"/>
              <a:t>periode</a:t>
            </a:r>
            <a:endParaRPr lang="en-US" sz="2800" b="1" dirty="0"/>
          </a:p>
          <a:p>
            <a:pPr lvl="0"/>
            <a:r>
              <a:rPr lang="en-US" sz="2800" b="1" dirty="0" err="1"/>
              <a:t>Catatan</a:t>
            </a:r>
            <a:r>
              <a:rPr lang="en-US" sz="2800" b="1" dirty="0"/>
              <a:t> </a:t>
            </a:r>
            <a:r>
              <a:rPr lang="en-US" sz="2800" b="1" dirty="0" err="1"/>
              <a:t>atas</a:t>
            </a:r>
            <a:r>
              <a:rPr lang="en-US" sz="2800" b="1" dirty="0"/>
              <a:t> </a:t>
            </a:r>
            <a:r>
              <a:rPr lang="en-US" sz="2800" b="1" dirty="0" err="1"/>
              <a:t>Laporan</a:t>
            </a:r>
            <a:r>
              <a:rPr lang="en-US" sz="2800" b="1" dirty="0"/>
              <a:t> </a:t>
            </a:r>
            <a:r>
              <a:rPr lang="en-US" sz="2800" b="1" dirty="0" err="1"/>
              <a:t>Keuangan</a:t>
            </a:r>
            <a:r>
              <a:rPr lang="en-US" sz="2800" b="1" dirty="0"/>
              <a:t>, yang </a:t>
            </a:r>
            <a:r>
              <a:rPr lang="en-US" sz="2800" b="1" dirty="0" err="1"/>
              <a:t>berisi</a:t>
            </a:r>
            <a:r>
              <a:rPr lang="en-US" sz="2800" b="1" dirty="0"/>
              <a:t> </a:t>
            </a:r>
            <a:r>
              <a:rPr lang="en-US" sz="2800" b="1" dirty="0" err="1"/>
              <a:t>tambahan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rincian</a:t>
            </a:r>
            <a:r>
              <a:rPr lang="en-US" sz="2800" b="1" dirty="0"/>
              <a:t> </a:t>
            </a:r>
            <a:r>
              <a:rPr lang="en-US" sz="2800" b="1" dirty="0" err="1"/>
              <a:t>akun-akun</a:t>
            </a:r>
            <a:r>
              <a:rPr lang="en-US" sz="2800" b="1" dirty="0"/>
              <a:t> </a:t>
            </a:r>
            <a:r>
              <a:rPr lang="en-US" sz="2800" b="1" dirty="0" err="1"/>
              <a:t>tertentu</a:t>
            </a:r>
            <a:r>
              <a:rPr lang="en-US" sz="2800" b="1" dirty="0"/>
              <a:t> yang </a:t>
            </a:r>
            <a:r>
              <a:rPr lang="en-US" sz="2800" b="1" dirty="0" err="1"/>
              <a:t>relevan</a:t>
            </a:r>
            <a:endParaRPr lang="en-US" sz="2800" b="1" dirty="0"/>
          </a:p>
          <a:p>
            <a:endParaRPr lang="en-GB" dirty="0"/>
          </a:p>
          <a:p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lengkap</a:t>
            </a:r>
            <a:r>
              <a:rPr lang="en-US" sz="2800" dirty="0"/>
              <a:t> </a:t>
            </a:r>
            <a:r>
              <a:rPr lang="en-US" sz="2800" dirty="0" err="1"/>
              <a:t>menyajikan</a:t>
            </a:r>
            <a:r>
              <a:rPr lang="en-US" sz="2800" dirty="0"/>
              <a:t> minimum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periode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yang </a:t>
            </a:r>
            <a:r>
              <a:rPr lang="es-ES" sz="2800" dirty="0" err="1"/>
              <a:t>disyaratkan</a:t>
            </a:r>
            <a:r>
              <a:rPr lang="es-ES" sz="2800" dirty="0"/>
              <a:t> dan catatan atas </a:t>
            </a:r>
            <a:r>
              <a:rPr lang="es-ES" sz="2800" dirty="0" err="1"/>
              <a:t>laporan</a:t>
            </a:r>
            <a:r>
              <a:rPr lang="es-ES" sz="2800" dirty="0"/>
              <a:t> </a:t>
            </a:r>
            <a:r>
              <a:rPr lang="es-ES" sz="2800" dirty="0" err="1"/>
              <a:t>keuangan</a:t>
            </a:r>
            <a:r>
              <a:rPr lang="es-ES" sz="2800" dirty="0"/>
              <a:t> yang </a:t>
            </a:r>
            <a:r>
              <a:rPr lang="es-ES" sz="2800" dirty="0" err="1"/>
              <a:t>terkait</a:t>
            </a:r>
            <a:r>
              <a:rPr lang="es-ES" sz="2800" dirty="0"/>
              <a:t>.</a:t>
            </a:r>
            <a:endParaRPr lang="en-US" sz="3200" b="1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5400" dirty="0"/>
              <a:t>IDENTIFIKASI LAPORAN KEUANGAN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err="1"/>
              <a:t>Entitas</a:t>
            </a:r>
            <a:r>
              <a:rPr lang="en-US" sz="2800" dirty="0"/>
              <a:t> </a:t>
            </a:r>
            <a:r>
              <a:rPr lang="en-US" sz="2800" dirty="0" err="1"/>
              <a:t>mengidentifikasi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jelas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catatan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err="1"/>
              <a:t>Entitas</a:t>
            </a:r>
            <a:r>
              <a:rPr lang="en-US" sz="2800" dirty="0"/>
              <a:t> </a:t>
            </a:r>
            <a:r>
              <a:rPr lang="en-US" sz="2800" dirty="0" err="1"/>
              <a:t>menunjukkan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jelas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diulangi</a:t>
            </a:r>
            <a:r>
              <a:rPr lang="en-US" sz="2800" dirty="0"/>
              <a:t> </a:t>
            </a:r>
            <a:r>
              <a:rPr lang="en-US" sz="2800" dirty="0" err="1"/>
              <a:t>bilamana</a:t>
            </a:r>
            <a:r>
              <a:rPr lang="en-US" sz="2800" dirty="0"/>
              <a:t> </a:t>
            </a:r>
            <a:r>
              <a:rPr lang="en-US" sz="2800" dirty="0" err="1"/>
              <a:t>diperlukan</a:t>
            </a:r>
            <a:r>
              <a:rPr lang="en-US" sz="2800" dirty="0"/>
              <a:t>:</a:t>
            </a:r>
            <a:endParaRPr lang="en-US" sz="2800" b="1" dirty="0"/>
          </a:p>
          <a:p>
            <a:pPr lvl="0"/>
            <a:r>
              <a:rPr lang="en-US" sz="2800" dirty="0" err="1"/>
              <a:t>Nama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yang </a:t>
            </a:r>
            <a:r>
              <a:rPr lang="en-US" sz="2800" dirty="0" err="1"/>
              <a:t>menyusun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menyajikan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; </a:t>
            </a:r>
          </a:p>
          <a:p>
            <a:pPr lvl="0"/>
            <a:r>
              <a:rPr lang="en-US" sz="2800" dirty="0" err="1"/>
              <a:t>Tanggal</a:t>
            </a:r>
            <a:r>
              <a:rPr lang="en-US" sz="2800" dirty="0"/>
              <a:t> </a:t>
            </a:r>
            <a:r>
              <a:rPr lang="en-US" sz="2800" dirty="0" err="1"/>
              <a:t>akhir</a:t>
            </a:r>
            <a:r>
              <a:rPr lang="en-US" sz="2800" dirty="0"/>
              <a:t> </a:t>
            </a:r>
            <a:r>
              <a:rPr lang="en-US" sz="2800" dirty="0" err="1"/>
              <a:t>periode</a:t>
            </a:r>
            <a:r>
              <a:rPr lang="en-US" sz="2800" dirty="0"/>
              <a:t> </a:t>
            </a:r>
            <a:r>
              <a:rPr lang="en-US" sz="2800" dirty="0" err="1"/>
              <a:t>pelaporan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periode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endParaRPr lang="id-ID" dirty="0"/>
          </a:p>
          <a:p>
            <a:pPr lvl="0"/>
            <a:r>
              <a:rPr lang="en-US" sz="2800" dirty="0"/>
              <a:t>Rupiah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mata</a:t>
            </a:r>
            <a:r>
              <a:rPr lang="en-US" sz="2800" dirty="0"/>
              <a:t> </a:t>
            </a:r>
            <a:r>
              <a:rPr lang="en-US" sz="2800" dirty="0" err="1"/>
              <a:t>uang</a:t>
            </a:r>
            <a:r>
              <a:rPr lang="en-US" sz="2800" dirty="0"/>
              <a:t> </a:t>
            </a:r>
            <a:r>
              <a:rPr lang="en-US" sz="2800" dirty="0" err="1"/>
              <a:t>penyajian</a:t>
            </a:r>
            <a:r>
              <a:rPr lang="en-US" sz="2800" dirty="0"/>
              <a:t>; </a:t>
            </a:r>
            <a:r>
              <a:rPr lang="en-US" sz="2800" dirty="0" err="1"/>
              <a:t>dan</a:t>
            </a:r>
            <a:endParaRPr lang="en-US" sz="2800" dirty="0"/>
          </a:p>
          <a:p>
            <a:pPr lvl="0"/>
            <a:r>
              <a:rPr lang="en-US" sz="2800" dirty="0" err="1"/>
              <a:t>Pembulatan</a:t>
            </a:r>
            <a:r>
              <a:rPr lang="en-US" sz="2800" dirty="0"/>
              <a:t> </a:t>
            </a:r>
            <a:r>
              <a:rPr lang="en-US" sz="2800" dirty="0" err="1"/>
              <a:t>angka</a:t>
            </a:r>
            <a:r>
              <a:rPr lang="en-US" sz="2800" dirty="0"/>
              <a:t> yang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penyajian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. 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09668" y="624185"/>
            <a:ext cx="34964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UU UMKM </a:t>
            </a:r>
          </a:p>
        </p:txBody>
      </p:sp>
      <p:sp>
        <p:nvSpPr>
          <p:cNvPr id="5" name="Rectangle 4"/>
          <p:cNvSpPr/>
          <p:nvPr/>
        </p:nvSpPr>
        <p:spPr>
          <a:xfrm>
            <a:off x="961266" y="1528467"/>
            <a:ext cx="943130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UU Nomor 20 Tahun 2008 tentang usaha Mikro Kecil </a:t>
            </a:r>
            <a:r>
              <a:rPr lang="en-US" sz="2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Menengah</a:t>
            </a:r>
            <a:r>
              <a: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8253" y="2741180"/>
            <a:ext cx="47434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Manajemen berdiri sendiri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Modal disediakan sendiri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Daerah pemasaran lokal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Aset perusahaan kecil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Jumlah karyawan yang di </a:t>
            </a:r>
            <a:r>
              <a:rPr lang="en-US" dirty="0" err="1"/>
              <a:t>pekerjakan</a:t>
            </a:r>
            <a:r>
              <a:rPr lang="en-US" dirty="0"/>
              <a:t> terbatas </a:t>
            </a:r>
          </a:p>
        </p:txBody>
      </p:sp>
      <p:sp>
        <p:nvSpPr>
          <p:cNvPr id="7" name="Rectangle 6"/>
          <p:cNvSpPr/>
          <p:nvPr/>
        </p:nvSpPr>
        <p:spPr>
          <a:xfrm>
            <a:off x="-552448" y="2266952"/>
            <a:ext cx="70865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CIRI </a:t>
            </a:r>
            <a:r>
              <a:rPr lang="en-US" sz="2400" b="1" cap="none" spc="0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CIRI</a:t>
            </a:r>
            <a:r>
              <a:rPr lang="en-U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UMKM</a:t>
            </a:r>
          </a:p>
        </p:txBody>
      </p:sp>
      <p:sp>
        <p:nvSpPr>
          <p:cNvPr id="9" name="Rectangle 8"/>
          <p:cNvSpPr/>
          <p:nvPr/>
        </p:nvSpPr>
        <p:spPr>
          <a:xfrm>
            <a:off x="4243602" y="2279515"/>
            <a:ext cx="70865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ASAS PELAKSANAAN </a:t>
            </a:r>
            <a:r>
              <a:rPr lang="en-U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UMKM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24549" y="2952751"/>
            <a:ext cx="50673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Kebersamaan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Ekonomi yang </a:t>
            </a:r>
            <a:r>
              <a:rPr lang="en-US" dirty="0" err="1"/>
              <a:t>demokrats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Kemandirian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Keseimbangan kemajuan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Berkelanjutan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Efesiensi</a:t>
            </a:r>
            <a:r>
              <a:rPr lang="en-US" dirty="0"/>
              <a:t> Keadilan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Kesatuan Ekonomi nasional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83429" y="795635"/>
            <a:ext cx="46434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USAHA MIKRO </a:t>
            </a:r>
          </a:p>
        </p:txBody>
      </p:sp>
      <p:sp>
        <p:nvSpPr>
          <p:cNvPr id="6" name="Rectangle 5"/>
          <p:cNvSpPr/>
          <p:nvPr/>
        </p:nvSpPr>
        <p:spPr>
          <a:xfrm>
            <a:off x="814206" y="2319635"/>
            <a:ext cx="4175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USAHA KECIL </a:t>
            </a:r>
          </a:p>
        </p:txBody>
      </p:sp>
      <p:sp>
        <p:nvSpPr>
          <p:cNvPr id="7" name="Rectangle 6"/>
          <p:cNvSpPr/>
          <p:nvPr/>
        </p:nvSpPr>
        <p:spPr>
          <a:xfrm>
            <a:off x="809141" y="4524970"/>
            <a:ext cx="63012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USAHA MENENGAH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150" y="1623716"/>
            <a:ext cx="10477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Usaha produktif milik orang perorangan dan atau </a:t>
            </a:r>
            <a:r>
              <a:rPr lang="en-US" dirty="0" err="1"/>
              <a:t>beadan</a:t>
            </a:r>
            <a:r>
              <a:rPr lang="en-US" dirty="0"/>
              <a:t> usaha perorangan yang memenuhi kriteria usaha mikro sebagaimana diatur dalam UU ini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1478" y="3087290"/>
            <a:ext cx="102913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Usaha ekonomi produktif yang </a:t>
            </a:r>
            <a:r>
              <a:rPr lang="en-US" dirty="0" err="1"/>
              <a:t>berditi</a:t>
            </a:r>
            <a:r>
              <a:rPr lang="en-US" dirty="0"/>
              <a:t> sendiri , yang dilakukan oleh perorangan atau badan usaha yang bukan merupakan anak perusahaan atau bukan cabang perusahaan yang dimiliki, dikuasai , atau menjadi bagian baik langsung maupun tidak langsung dari usaha menengah atau usaha besar yang memenuhi kriteria usaha kecil sebagaimana dimaksud dalam undang </a:t>
            </a:r>
            <a:r>
              <a:rPr lang="en-US" dirty="0" err="1"/>
              <a:t>undnag</a:t>
            </a:r>
            <a:r>
              <a:rPr lang="en-US" dirty="0"/>
              <a:t> ini 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9150" y="5295901"/>
            <a:ext cx="101536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Usaha ekonomi produktif yang berdiri sendiri , yang dilakukan oleh orang perorangan atau badan usaha yang bukan merupakan anak perusahaan atau cabang perusahaan yang dimiliki , dikuasai atau menjadi bagian baik langsung maupun tidak langsung dengan Usaha Kecil atau usaha besar dengan jumlah kekayaan bersih atau hasil penjualan tahunan sebagaimana diatur dalam undang </a:t>
            </a:r>
            <a:r>
              <a:rPr lang="en-US" dirty="0" err="1"/>
              <a:t>undang</a:t>
            </a:r>
            <a:r>
              <a:rPr lang="en-US" dirty="0"/>
              <a:t> ini 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14281" y="651778"/>
            <a:ext cx="48974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KRITERIA EMKM</a:t>
            </a:r>
          </a:p>
        </p:txBody>
      </p:sp>
      <p:sp>
        <p:nvSpPr>
          <p:cNvPr id="2" name="Rectangle 1"/>
          <p:cNvSpPr/>
          <p:nvPr/>
        </p:nvSpPr>
        <p:spPr>
          <a:xfrm>
            <a:off x="-79436" y="1765608"/>
            <a:ext cx="482176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KRITERIA USAHA </a:t>
            </a:r>
            <a:r>
              <a:rPr lang="en-US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MIKRO</a:t>
            </a:r>
            <a:r>
              <a:rPr lang="en-US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-40289" y="3455670"/>
            <a:ext cx="45934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KRITERIA USAHA </a:t>
            </a:r>
            <a:r>
              <a:rPr lang="en-US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KECIL</a:t>
            </a:r>
            <a:r>
              <a:rPr lang="en-US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-56514" y="5153054"/>
            <a:ext cx="55020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KRITERIA USAHA </a:t>
            </a:r>
            <a:r>
              <a:rPr lang="en-US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MENENGAH</a:t>
            </a:r>
            <a:r>
              <a:rPr lang="en-US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6465" y="2396905"/>
            <a:ext cx="85153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Kekayaan bersih paling banyak Rp 50.000.000,00 - lima puluh juta rupiah, tidak termasuk tanah dan bangunan tempat usaha; atau</a:t>
            </a:r>
          </a:p>
          <a:p>
            <a:r>
              <a:rPr lang="en-US" dirty="0"/>
              <a:t>Hasil penjualan tahunan paling banyak Rp 300.000.000,00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6465" y="3990972"/>
            <a:ext cx="85153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Memiliki kekayaan bersih lebih dari Rp 50.000.000,00 - Rp 500.000.000,00, tidak termasuk tanah dan bangunan tempat usaha; atau</a:t>
            </a:r>
          </a:p>
          <a:p>
            <a:r>
              <a:rPr lang="en-US" dirty="0"/>
              <a:t>Memiliki hasil penjualan tahunan lebih dari Rp 300.000.000,00 – Rp2.500.000.000,00.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1715" y="5791201"/>
            <a:ext cx="8920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Kekayaan bersih lebih dari Rp 500.000.000,00 - Rp 10.000.000.000,00, tidak termasuk tanah dan bangunan tempat usaha; atau</a:t>
            </a:r>
          </a:p>
          <a:p>
            <a:r>
              <a:rPr lang="en-US" dirty="0"/>
              <a:t>Hasil penjualan tahunan lebih dari Rp 2.500.000.000,00. Rp 50.000.000.000,00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2238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Penyajian</a:t>
            </a:r>
            <a:r>
              <a:rPr lang="en-GB" dirty="0"/>
              <a:t> </a:t>
            </a:r>
            <a:r>
              <a:rPr lang="en-GB" dirty="0" err="1"/>
              <a:t>Laporan</a:t>
            </a:r>
            <a:r>
              <a:rPr lang="en-GB" dirty="0"/>
              <a:t> </a:t>
            </a:r>
            <a:r>
              <a:rPr lang="en-GB" dirty="0" err="1"/>
              <a:t>Keuangan</a:t>
            </a:r>
            <a:r>
              <a:rPr lang="en-GB" dirty="0"/>
              <a:t> </a:t>
            </a:r>
            <a:br>
              <a:rPr lang="en-GB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RUANG LINGKUP</a:t>
            </a:r>
          </a:p>
          <a:p>
            <a:pPr lvl="0"/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PENYAJIAN WAJAR</a:t>
            </a:r>
          </a:p>
          <a:p>
            <a:pPr lvl="0"/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KEPATUHAN TERHADAP SAK EMKM</a:t>
            </a:r>
          </a:p>
          <a:p>
            <a:pPr lvl="0"/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FREKUENSI PELAPORAN</a:t>
            </a:r>
          </a:p>
          <a:p>
            <a:pPr lvl="0"/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PENYAJIAN YANG KONSISTEN</a:t>
            </a:r>
          </a:p>
          <a:p>
            <a:pPr lvl="0"/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INFORMASI KOMPARATIF</a:t>
            </a:r>
          </a:p>
          <a:p>
            <a:pPr lvl="0"/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LAPORAN KEUANGAN LENGKAP</a:t>
            </a:r>
          </a:p>
          <a:p>
            <a:pPr lvl="1"/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Laporan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posisi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keuangan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pada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akhir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periode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Laporan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laba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rugi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selama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periode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Caatan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atas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laporan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6">
                    <a:lumMod val="50000"/>
                  </a:schemeClr>
                </a:solidFill>
              </a:rPr>
              <a:t>keuangan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US" sz="1800" dirty="0">
                <a:solidFill>
                  <a:schemeClr val="accent6">
                    <a:lumMod val="50000"/>
                  </a:schemeClr>
                </a:solidFill>
              </a:rPr>
              <a:t>IDENTIFIKASI LAPORAN KEUANGAN</a:t>
            </a:r>
          </a:p>
          <a:p>
            <a:endParaRPr lang="id-ID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13688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Ruang</a:t>
            </a:r>
            <a:r>
              <a:rPr lang="en-GB" dirty="0"/>
              <a:t> </a:t>
            </a:r>
            <a:r>
              <a:rPr lang="en-GB" dirty="0" err="1"/>
              <a:t>Lingkup</a:t>
            </a:r>
            <a:r>
              <a:rPr lang="en-GB" dirty="0"/>
              <a:t> </a:t>
            </a:r>
            <a:br>
              <a:rPr lang="en-GB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b="1" dirty="0" err="1"/>
              <a:t>Penyajian</a:t>
            </a:r>
            <a:r>
              <a:rPr lang="en-US" sz="2800" b="1" dirty="0"/>
              <a:t> </a:t>
            </a:r>
            <a:r>
              <a:rPr lang="en-US" sz="2800" b="1" dirty="0" err="1"/>
              <a:t>wajar</a:t>
            </a:r>
            <a:r>
              <a:rPr lang="en-US" sz="2800" b="1" dirty="0"/>
              <a:t> </a:t>
            </a:r>
            <a:r>
              <a:rPr lang="en-US" sz="2800" b="1" dirty="0" err="1"/>
              <a:t>dari</a:t>
            </a:r>
            <a:r>
              <a:rPr lang="en-US" sz="2800" b="1" dirty="0"/>
              <a:t> </a:t>
            </a:r>
            <a:r>
              <a:rPr lang="en-US" sz="2800" b="1" dirty="0" err="1"/>
              <a:t>laporan</a:t>
            </a:r>
            <a:r>
              <a:rPr lang="en-US" sz="2800" b="1" dirty="0"/>
              <a:t> </a:t>
            </a:r>
            <a:r>
              <a:rPr lang="en-US" sz="2800" b="1" dirty="0" err="1"/>
              <a:t>keuangan</a:t>
            </a:r>
            <a:r>
              <a:rPr lang="en-US" sz="2800" b="1" dirty="0"/>
              <a:t> </a:t>
            </a:r>
            <a:r>
              <a:rPr lang="en-US" sz="2800" b="1" dirty="0" err="1"/>
              <a:t>sesuai</a:t>
            </a:r>
            <a:r>
              <a:rPr lang="en-US" sz="2800" b="1" dirty="0"/>
              <a:t> </a:t>
            </a:r>
            <a:r>
              <a:rPr lang="en-US" sz="2800" b="1" dirty="0" err="1"/>
              <a:t>persyaratan</a:t>
            </a:r>
            <a:r>
              <a:rPr lang="en-US" sz="2800" b="1" dirty="0"/>
              <a:t> SAK EMKM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pengertian</a:t>
            </a:r>
            <a:r>
              <a:rPr lang="en-US" sz="2800" b="1" dirty="0"/>
              <a:t> </a:t>
            </a:r>
            <a:r>
              <a:rPr lang="en-US" sz="2800" b="1" dirty="0" err="1"/>
              <a:t>laporan</a:t>
            </a:r>
            <a:r>
              <a:rPr lang="en-US" sz="2800" b="1" dirty="0"/>
              <a:t> </a:t>
            </a:r>
            <a:r>
              <a:rPr lang="en-US" sz="2800" b="1" dirty="0" err="1"/>
              <a:t>keuangan</a:t>
            </a:r>
            <a:r>
              <a:rPr lang="en-US" sz="2800" b="1" dirty="0"/>
              <a:t> yang </a:t>
            </a:r>
            <a:r>
              <a:rPr lang="en-US" sz="2800" b="1" dirty="0" err="1"/>
              <a:t>lengkap</a:t>
            </a:r>
            <a:r>
              <a:rPr lang="en-US" sz="2800" b="1" dirty="0"/>
              <a:t> </a:t>
            </a:r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entitas</a:t>
            </a:r>
            <a:r>
              <a:rPr lang="en-US" sz="2800" b="1" dirty="0"/>
              <a:t>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94738"/>
            <a:ext cx="109728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4400" b="1" dirty="0" err="1"/>
              <a:t>Penyajian</a:t>
            </a:r>
            <a:r>
              <a:rPr lang="en-US" sz="4400" b="1" dirty="0"/>
              <a:t> </a:t>
            </a:r>
            <a:r>
              <a:rPr lang="en-US" sz="4400" b="1" dirty="0" err="1"/>
              <a:t>wajar</a:t>
            </a:r>
            <a:r>
              <a:rPr lang="en-US" sz="4400" b="1" dirty="0"/>
              <a:t> </a:t>
            </a:r>
            <a:r>
              <a:rPr lang="en-US" sz="4400" b="1" dirty="0" err="1"/>
              <a:t>laporan</a:t>
            </a:r>
            <a:r>
              <a:rPr lang="en-US" sz="4400" b="1" dirty="0"/>
              <a:t> </a:t>
            </a:r>
            <a:r>
              <a:rPr lang="en-US" sz="4400" b="1" dirty="0" err="1"/>
              <a:t>keuangan</a:t>
            </a:r>
            <a:r>
              <a:rPr lang="en-US" sz="4400" b="1" dirty="0"/>
              <a:t> </a:t>
            </a:r>
            <a:r>
              <a:rPr lang="en-US" sz="4400" b="1" dirty="0" err="1"/>
              <a:t>mensyaratkan</a:t>
            </a:r>
            <a:r>
              <a:rPr lang="en-US" sz="4400" b="1" dirty="0"/>
              <a:t> </a:t>
            </a:r>
            <a:r>
              <a:rPr lang="en-US" sz="4400" b="1" dirty="0" err="1"/>
              <a:t>entitas</a:t>
            </a:r>
            <a:r>
              <a:rPr lang="en-US" sz="4400" b="1" dirty="0"/>
              <a:t> </a:t>
            </a:r>
            <a:r>
              <a:rPr lang="en-US" sz="4400" b="1" dirty="0" err="1"/>
              <a:t>untuk</a:t>
            </a:r>
            <a:r>
              <a:rPr lang="en-US" sz="4400" b="1" dirty="0"/>
              <a:t> </a:t>
            </a:r>
            <a:r>
              <a:rPr lang="en-US" sz="4400" b="1" dirty="0" err="1"/>
              <a:t>menyajikan</a:t>
            </a:r>
            <a:r>
              <a:rPr lang="en-US" sz="4400" b="1" dirty="0"/>
              <a:t> </a:t>
            </a:r>
            <a:r>
              <a:rPr lang="en-US" sz="4400" b="1" dirty="0" err="1"/>
              <a:t>informasi</a:t>
            </a:r>
            <a:r>
              <a:rPr lang="en-US" sz="4400" b="1" dirty="0"/>
              <a:t> </a:t>
            </a:r>
            <a:r>
              <a:rPr lang="en-US" sz="4400" b="1" dirty="0" err="1"/>
              <a:t>untuk</a:t>
            </a:r>
            <a:r>
              <a:rPr lang="en-US" sz="4400" b="1" dirty="0"/>
              <a:t> </a:t>
            </a:r>
            <a:r>
              <a:rPr lang="en-US" sz="4400" b="1" dirty="0" err="1"/>
              <a:t>mencapai</a:t>
            </a:r>
            <a:r>
              <a:rPr lang="en-US" sz="4400" b="1" dirty="0"/>
              <a:t> </a:t>
            </a:r>
            <a:r>
              <a:rPr lang="en-US" sz="4400" b="1" dirty="0" err="1"/>
              <a:t>tujuan</a:t>
            </a:r>
            <a:r>
              <a:rPr lang="en-US" sz="4400" b="1" dirty="0"/>
              <a:t>:</a:t>
            </a:r>
            <a:r>
              <a:rPr lang="en-US" sz="5400" b="1" dirty="0"/>
              <a:t/>
            </a:r>
            <a:br>
              <a:rPr lang="en-US" sz="5400" b="1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45080"/>
            <a:ext cx="10972800" cy="438912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800" b="1" dirty="0" err="1"/>
              <a:t>relevan</a:t>
            </a:r>
            <a:r>
              <a:rPr lang="en-US" sz="2800" dirty="0"/>
              <a:t>: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proses </a:t>
            </a:r>
            <a:r>
              <a:rPr lang="en-US" sz="2800" dirty="0" err="1"/>
              <a:t>pengambilan</a:t>
            </a:r>
            <a:r>
              <a:rPr lang="en-US" sz="2800" dirty="0"/>
              <a:t> </a:t>
            </a:r>
            <a:r>
              <a:rPr lang="en-US" sz="2800" dirty="0" err="1"/>
              <a:t>keputusan</a:t>
            </a:r>
            <a:r>
              <a:rPr lang="en-US" sz="2800" dirty="0"/>
              <a:t>.</a:t>
            </a:r>
          </a:p>
          <a:p>
            <a:pPr lvl="0"/>
            <a:r>
              <a:rPr lang="en-US" sz="2800" b="1" dirty="0" err="1"/>
              <a:t>representasi</a:t>
            </a:r>
            <a:r>
              <a:rPr lang="en-US" sz="2800" b="1" dirty="0"/>
              <a:t> </a:t>
            </a:r>
            <a:r>
              <a:rPr lang="en-US" sz="2800" b="1" dirty="0" err="1"/>
              <a:t>tepat</a:t>
            </a:r>
            <a:r>
              <a:rPr lang="en-US" sz="2800" dirty="0"/>
              <a:t>: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disajikan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tepat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apa</a:t>
            </a:r>
            <a:r>
              <a:rPr lang="en-US" sz="2800" dirty="0"/>
              <a:t> yang </a:t>
            </a:r>
            <a:r>
              <a:rPr lang="en-US" sz="2800" dirty="0" err="1"/>
              <a:t>seharusnya</a:t>
            </a:r>
            <a:r>
              <a:rPr lang="en-US" sz="2800" dirty="0"/>
              <a:t> </a:t>
            </a:r>
            <a:r>
              <a:rPr lang="en-US" sz="2800" dirty="0" err="1"/>
              <a:t>disajikan</a:t>
            </a:r>
            <a:r>
              <a:rPr lang="en-US" sz="2800" dirty="0"/>
              <a:t> </a:t>
            </a:r>
            <a:r>
              <a:rPr lang="nl-NL" sz="2800" dirty="0"/>
              <a:t>dan bebas dari kesalahan material dan bias.</a:t>
            </a:r>
            <a:endParaRPr lang="en-US" sz="2800" dirty="0"/>
          </a:p>
          <a:p>
            <a:pPr lvl="0"/>
            <a:r>
              <a:rPr lang="en-US" sz="2800" b="1" dirty="0" err="1"/>
              <a:t>keterbandingan</a:t>
            </a:r>
            <a:r>
              <a:rPr lang="en-US" sz="2800" dirty="0"/>
              <a:t>: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dibandingkan</a:t>
            </a:r>
            <a:r>
              <a:rPr lang="en-US" sz="2800" dirty="0"/>
              <a:t> </a:t>
            </a:r>
            <a:r>
              <a:rPr lang="en-US" sz="2800" dirty="0" err="1"/>
              <a:t>antar</a:t>
            </a:r>
            <a:r>
              <a:rPr lang="en-US" sz="2800" dirty="0"/>
              <a:t> </a:t>
            </a:r>
            <a:r>
              <a:rPr lang="en-US" sz="2800" dirty="0" err="1"/>
              <a:t>periode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antar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mengevaluasi</a:t>
            </a:r>
            <a:r>
              <a:rPr lang="en-US" sz="2800" dirty="0"/>
              <a:t> </a:t>
            </a:r>
            <a:r>
              <a:rPr lang="en-US" sz="2800" dirty="0" err="1"/>
              <a:t>posisi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.</a:t>
            </a:r>
          </a:p>
          <a:p>
            <a:pPr lvl="0"/>
            <a:r>
              <a:rPr lang="en-US" sz="2800" b="1" dirty="0" err="1"/>
              <a:t>keterpahaman</a:t>
            </a:r>
            <a:r>
              <a:rPr lang="en-US" sz="2800" dirty="0"/>
              <a:t>: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disajikan</a:t>
            </a:r>
            <a:r>
              <a:rPr lang="en-US" sz="2800" dirty="0"/>
              <a:t> agar </a:t>
            </a:r>
            <a:r>
              <a:rPr lang="en-US" sz="2800" dirty="0" err="1"/>
              <a:t>mudah</a:t>
            </a:r>
            <a:r>
              <a:rPr lang="en-US" sz="2800" dirty="0"/>
              <a:t> </a:t>
            </a:r>
            <a:r>
              <a:rPr lang="en-US" sz="2800" dirty="0" err="1"/>
              <a:t>dipahami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pengguna</a:t>
            </a:r>
            <a:r>
              <a:rPr lang="en-US" sz="2800" dirty="0"/>
              <a:t>. </a:t>
            </a:r>
            <a:r>
              <a:rPr lang="en-US" sz="2800" dirty="0" err="1"/>
              <a:t>Pengguna</a:t>
            </a:r>
            <a:r>
              <a:rPr lang="en-US" sz="2800" dirty="0"/>
              <a:t> </a:t>
            </a:r>
            <a:r>
              <a:rPr lang="en-US" sz="2800" dirty="0" err="1"/>
              <a:t>diasumsikan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pengetahuan</a:t>
            </a:r>
            <a:r>
              <a:rPr lang="en-US" sz="2800" dirty="0"/>
              <a:t> yang </a:t>
            </a:r>
            <a:r>
              <a:rPr lang="en-US" sz="2800" dirty="0" err="1"/>
              <a:t>memadai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kemauan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mempelajari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ketekunan</a:t>
            </a:r>
            <a:r>
              <a:rPr lang="en-US" sz="2800" dirty="0"/>
              <a:t> yang </a:t>
            </a:r>
            <a:r>
              <a:rPr lang="en-US" sz="2800" dirty="0" err="1"/>
              <a:t>wajar</a:t>
            </a:r>
            <a:r>
              <a:rPr lang="en-US" sz="2800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5400" b="1" dirty="0" err="1"/>
              <a:t>Kepatuan</a:t>
            </a:r>
            <a:r>
              <a:rPr lang="en-GB" altLang="en-US" sz="5400" b="1" dirty="0"/>
              <a:t> </a:t>
            </a:r>
            <a:r>
              <a:rPr lang="en-GB" altLang="en-US" sz="5400" b="1" dirty="0" err="1"/>
              <a:t>terhadap</a:t>
            </a:r>
            <a:r>
              <a:rPr lang="en-GB" altLang="en-US" sz="5400" b="1" dirty="0"/>
              <a:t> SAK EMKM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b="1" dirty="0" err="1"/>
              <a:t>Entitas</a:t>
            </a:r>
            <a:r>
              <a:rPr lang="en-US" sz="2800" b="1" dirty="0"/>
              <a:t> yang </a:t>
            </a:r>
            <a:r>
              <a:rPr lang="en-US" sz="2800" b="1" dirty="0" err="1"/>
              <a:t>laporan</a:t>
            </a:r>
            <a:r>
              <a:rPr lang="en-US" sz="2800" b="1" dirty="0"/>
              <a:t> </a:t>
            </a:r>
            <a:r>
              <a:rPr lang="en-US" sz="2800" b="1" dirty="0" err="1"/>
              <a:t>keuangannya</a:t>
            </a:r>
            <a:r>
              <a:rPr lang="en-US" sz="2800" b="1" dirty="0"/>
              <a:t> </a:t>
            </a:r>
            <a:r>
              <a:rPr lang="en-US" sz="2800" b="1" dirty="0" err="1"/>
              <a:t>telah</a:t>
            </a:r>
            <a:r>
              <a:rPr lang="en-US" sz="2800" b="1" dirty="0"/>
              <a:t> </a:t>
            </a:r>
            <a:r>
              <a:rPr lang="en-US" sz="2800" b="1" dirty="0" err="1"/>
              <a:t>patuh</a:t>
            </a:r>
            <a:r>
              <a:rPr lang="en-US" sz="2800" b="1" dirty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SAK EMKM </a:t>
            </a:r>
            <a:r>
              <a:rPr lang="en-US" sz="2800" b="1" dirty="0" err="1"/>
              <a:t>membuat</a:t>
            </a:r>
            <a:r>
              <a:rPr lang="en-US" sz="2800" b="1" dirty="0"/>
              <a:t> </a:t>
            </a:r>
            <a:r>
              <a:rPr lang="en-US" sz="2800" b="1" dirty="0" err="1"/>
              <a:t>pernyataan</a:t>
            </a:r>
            <a:r>
              <a:rPr lang="en-US" sz="2800" b="1" dirty="0"/>
              <a:t> </a:t>
            </a:r>
            <a:r>
              <a:rPr lang="en-US" sz="2800" b="1" dirty="0" err="1"/>
              <a:t>secara</a:t>
            </a:r>
            <a:r>
              <a:rPr lang="en-US" sz="2800" b="1" dirty="0"/>
              <a:t> </a:t>
            </a:r>
            <a:r>
              <a:rPr lang="en-US" sz="2800" b="1" dirty="0" err="1"/>
              <a:t>eksplisit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tanpa</a:t>
            </a:r>
            <a:r>
              <a:rPr lang="en-US" sz="2800" b="1" dirty="0"/>
              <a:t> </a:t>
            </a:r>
            <a:r>
              <a:rPr lang="en-US" sz="2800" b="1" dirty="0" err="1"/>
              <a:t>kecuali</a:t>
            </a:r>
            <a:r>
              <a:rPr lang="en-US" sz="2800" b="1" dirty="0"/>
              <a:t> </a:t>
            </a:r>
            <a:r>
              <a:rPr lang="en-US" sz="2800" b="1" dirty="0" err="1"/>
              <a:t>tentang</a:t>
            </a:r>
            <a:r>
              <a:rPr lang="en-US" sz="2800" b="1" dirty="0"/>
              <a:t> </a:t>
            </a:r>
            <a:r>
              <a:rPr lang="en-US" sz="2800" b="1" dirty="0" err="1"/>
              <a:t>kepatuhan</a:t>
            </a:r>
            <a:r>
              <a:rPr lang="en-US" sz="2800" b="1" dirty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SAK EMKM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catatan</a:t>
            </a:r>
            <a:r>
              <a:rPr lang="en-US" sz="2800" b="1" dirty="0"/>
              <a:t> </a:t>
            </a:r>
            <a:r>
              <a:rPr lang="en-US" sz="2800" b="1" dirty="0" err="1"/>
              <a:t>atas</a:t>
            </a:r>
            <a:r>
              <a:rPr lang="en-US" sz="2800" b="1" dirty="0"/>
              <a:t> </a:t>
            </a:r>
            <a:r>
              <a:rPr lang="en-US" sz="2800" b="1" dirty="0" err="1"/>
              <a:t>laporan</a:t>
            </a:r>
            <a:r>
              <a:rPr lang="en-US" sz="2800" b="1" dirty="0"/>
              <a:t> </a:t>
            </a:r>
            <a:r>
              <a:rPr lang="en-US" sz="2800" b="1" dirty="0" err="1"/>
              <a:t>keuangan</a:t>
            </a:r>
            <a:r>
              <a:rPr lang="en-US" sz="2800" b="1" dirty="0"/>
              <a:t>. </a:t>
            </a:r>
          </a:p>
          <a:p>
            <a:pPr lvl="0"/>
            <a:r>
              <a:rPr lang="en-US" sz="2800" b="1" dirty="0" err="1"/>
              <a:t>Entitas</a:t>
            </a:r>
            <a:r>
              <a:rPr lang="en-US" sz="2800" b="1" dirty="0"/>
              <a:t> </a:t>
            </a:r>
            <a:r>
              <a:rPr lang="en-US" sz="2800" b="1" dirty="0" err="1"/>
              <a:t>tidak</a:t>
            </a:r>
            <a:r>
              <a:rPr lang="en-US" sz="2800" b="1" dirty="0"/>
              <a:t>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mendeskripsikan</a:t>
            </a:r>
            <a:r>
              <a:rPr lang="en-US" sz="2800" b="1" dirty="0"/>
              <a:t> </a:t>
            </a:r>
            <a:r>
              <a:rPr lang="en-US" sz="2800" b="1" dirty="0" err="1"/>
              <a:t>bahwa</a:t>
            </a:r>
            <a:r>
              <a:rPr lang="en-US" sz="2800" b="1" dirty="0"/>
              <a:t> </a:t>
            </a:r>
            <a:r>
              <a:rPr lang="en-US" sz="2800" b="1" dirty="0" err="1"/>
              <a:t>laporan</a:t>
            </a:r>
            <a:r>
              <a:rPr lang="en-US" sz="2800" b="1" dirty="0"/>
              <a:t> </a:t>
            </a:r>
            <a:r>
              <a:rPr lang="en-US" sz="2800" b="1" dirty="0" err="1"/>
              <a:t>keuangan</a:t>
            </a:r>
            <a:r>
              <a:rPr lang="en-US" sz="2800" b="1" dirty="0"/>
              <a:t> </a:t>
            </a:r>
            <a:r>
              <a:rPr lang="en-US" sz="2800" b="1" dirty="0" err="1"/>
              <a:t>telah</a:t>
            </a:r>
            <a:r>
              <a:rPr lang="en-US" sz="2800" b="1" dirty="0"/>
              <a:t> </a:t>
            </a:r>
            <a:r>
              <a:rPr lang="en-US" sz="2800" b="1" dirty="0" err="1"/>
              <a:t>patuh</a:t>
            </a:r>
            <a:r>
              <a:rPr lang="en-US" sz="2800" b="1" dirty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SAK EMKM, </a:t>
            </a:r>
            <a:r>
              <a:rPr lang="en-US" sz="2800" b="1" dirty="0" err="1"/>
              <a:t>kecuali</a:t>
            </a:r>
            <a:r>
              <a:rPr lang="en-US" sz="2800" b="1" dirty="0"/>
              <a:t> </a:t>
            </a:r>
            <a:r>
              <a:rPr lang="en-US" sz="2800" b="1" dirty="0" err="1"/>
              <a:t>laporan</a:t>
            </a:r>
            <a:r>
              <a:rPr lang="en-US" sz="2800" b="1" dirty="0"/>
              <a:t> </a:t>
            </a:r>
            <a:r>
              <a:rPr lang="en-US" sz="2800" b="1" dirty="0" err="1"/>
              <a:t>keuangan</a:t>
            </a:r>
            <a:r>
              <a:rPr lang="en-US" sz="2800" b="1" dirty="0"/>
              <a:t> </a:t>
            </a:r>
            <a:r>
              <a:rPr lang="en-US" sz="2800" b="1" dirty="0" err="1"/>
              <a:t>tersebut</a:t>
            </a:r>
            <a:r>
              <a:rPr lang="en-US" sz="2800" b="1" dirty="0"/>
              <a:t> </a:t>
            </a:r>
            <a:r>
              <a:rPr lang="en-US" sz="2800" b="1" dirty="0" err="1"/>
              <a:t>telah</a:t>
            </a:r>
            <a:r>
              <a:rPr lang="en-US" sz="2800" b="1" dirty="0"/>
              <a:t> </a:t>
            </a:r>
            <a:r>
              <a:rPr lang="en-US" sz="2800" b="1" dirty="0" err="1"/>
              <a:t>patuh</a:t>
            </a:r>
            <a:r>
              <a:rPr lang="en-US" sz="2800" b="1" dirty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</a:t>
            </a:r>
            <a:r>
              <a:rPr lang="en-US" sz="2800" b="1" dirty="0" err="1"/>
              <a:t>seluruh</a:t>
            </a:r>
            <a:r>
              <a:rPr lang="en-US" sz="2800" b="1" dirty="0"/>
              <a:t> </a:t>
            </a:r>
            <a:r>
              <a:rPr lang="en-US" sz="2800" b="1" dirty="0" err="1"/>
              <a:t>persyaratan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SAK EMKM.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0688"/>
            <a:ext cx="10972800" cy="1143000"/>
          </a:xfrm>
        </p:spPr>
        <p:txBody>
          <a:bodyPr>
            <a:noAutofit/>
          </a:bodyPr>
          <a:lstStyle/>
          <a:p>
            <a:r>
              <a:rPr lang="en-GB" altLang="en-US" sz="3200" b="1" cap="all" dirty="0" err="1"/>
              <a:t>Frekuensi</a:t>
            </a:r>
            <a:r>
              <a:rPr lang="en-GB" altLang="en-US" sz="3200" b="1" cap="all" dirty="0"/>
              <a:t>, </a:t>
            </a:r>
            <a:r>
              <a:rPr lang="en-GB" altLang="en-US" sz="3200" b="1" cap="all" dirty="0" err="1"/>
              <a:t>Konsistensi</a:t>
            </a:r>
            <a:r>
              <a:rPr lang="en-GB" altLang="en-US" sz="3200" b="1" cap="all" dirty="0"/>
              <a:t> </a:t>
            </a:r>
            <a:r>
              <a:rPr lang="en-GB" altLang="en-US" sz="3200" b="1" cap="all" dirty="0" err="1"/>
              <a:t>dan</a:t>
            </a:r>
            <a:r>
              <a:rPr lang="en-GB" altLang="en-US" sz="3200" b="1" cap="all" dirty="0"/>
              <a:t> </a:t>
            </a:r>
            <a:r>
              <a:rPr lang="en-GB" altLang="en-US" sz="3200" b="1" cap="all" dirty="0" err="1"/>
              <a:t>Informasi</a:t>
            </a:r>
            <a:r>
              <a:rPr lang="en-GB" altLang="en-US" sz="3200" b="1" cap="all" dirty="0"/>
              <a:t> </a:t>
            </a:r>
            <a:r>
              <a:rPr lang="en-GB" altLang="en-US" sz="3200" b="1" cap="all" dirty="0" err="1"/>
              <a:t>Komparatif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02080"/>
            <a:ext cx="10972800" cy="5608320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cap="all" dirty="0" err="1"/>
              <a:t>Frekuensi</a:t>
            </a:r>
            <a:r>
              <a:rPr lang="en-US" sz="2800" b="1" cap="all" dirty="0"/>
              <a:t> </a:t>
            </a:r>
            <a:r>
              <a:rPr lang="en-US" sz="2800" b="1" cap="all" dirty="0" err="1"/>
              <a:t>Laporan</a:t>
            </a:r>
            <a:r>
              <a:rPr lang="en-US" sz="2800" b="1" cap="all" dirty="0"/>
              <a:t> </a:t>
            </a:r>
            <a:r>
              <a:rPr lang="en-US" sz="2400" b="1" cap="all" dirty="0"/>
              <a:t>(</a:t>
            </a:r>
            <a:r>
              <a:rPr lang="en-US" sz="2400" dirty="0" err="1"/>
              <a:t>Entitas</a:t>
            </a:r>
            <a:r>
              <a:rPr lang="en-US" sz="2400" dirty="0"/>
              <a:t> </a:t>
            </a:r>
            <a:r>
              <a:rPr lang="en-US" sz="2400" dirty="0" err="1"/>
              <a:t>menyajikan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lengkap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  <a:r>
              <a:rPr lang="en-US" sz="2400" dirty="0" err="1"/>
              <a:t>pelaporan</a:t>
            </a:r>
            <a:r>
              <a:rPr lang="en-US" sz="2400" dirty="0"/>
              <a:t>,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komparatifnya</a:t>
            </a:r>
            <a:r>
              <a:rPr lang="en-US" sz="2400" dirty="0"/>
              <a:t>.)</a:t>
            </a:r>
          </a:p>
          <a:p>
            <a:pPr lvl="0"/>
            <a:r>
              <a:rPr lang="en-US" sz="2800" b="1" cap="all" dirty="0" err="1"/>
              <a:t>Penyajian</a:t>
            </a:r>
            <a:r>
              <a:rPr lang="en-US" sz="2800" b="1" cap="all" dirty="0"/>
              <a:t> yang </a:t>
            </a:r>
            <a:r>
              <a:rPr lang="en-US" sz="2800" b="1" cap="all" dirty="0" err="1"/>
              <a:t>konsisten</a:t>
            </a:r>
            <a:r>
              <a:rPr lang="en-US" sz="2800" b="1" cap="all" dirty="0"/>
              <a:t> </a:t>
            </a:r>
            <a:r>
              <a:rPr lang="en-US" sz="2800" dirty="0"/>
              <a:t>(</a:t>
            </a:r>
            <a:r>
              <a:rPr lang="en-US" sz="2800" dirty="0" err="1"/>
              <a:t>Penyajian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klasifikasi</a:t>
            </a:r>
            <a:r>
              <a:rPr lang="en-US" sz="2800" dirty="0"/>
              <a:t> </a:t>
            </a:r>
            <a:r>
              <a:rPr lang="en-US" sz="2800" dirty="0" err="1"/>
              <a:t>akun-akun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antar</a:t>
            </a:r>
            <a:r>
              <a:rPr lang="en-US" sz="2800" dirty="0"/>
              <a:t> </a:t>
            </a:r>
            <a:r>
              <a:rPr lang="en-US" sz="2800" dirty="0" err="1"/>
              <a:t>periode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</a:t>
            </a:r>
            <a:r>
              <a:rPr lang="en-US" sz="2800" dirty="0" err="1"/>
              <a:t>disusun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konsisten</a:t>
            </a:r>
            <a:r>
              <a:rPr lang="en-US" sz="2800" dirty="0"/>
              <a:t>, </a:t>
            </a:r>
            <a:r>
              <a:rPr lang="en-US" sz="2800" dirty="0" err="1"/>
              <a:t>kecuali</a:t>
            </a:r>
            <a:r>
              <a:rPr lang="en-US" sz="2800" dirty="0"/>
              <a:t>:</a:t>
            </a:r>
          </a:p>
          <a:p>
            <a:pPr lvl="1"/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perubahan</a:t>
            </a:r>
            <a:r>
              <a:rPr lang="en-US" sz="2800" dirty="0"/>
              <a:t> yang </a:t>
            </a:r>
            <a:r>
              <a:rPr lang="en-US" sz="2800" dirty="0" err="1"/>
              <a:t>signifikan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sifat</a:t>
            </a:r>
            <a:r>
              <a:rPr lang="en-US" sz="2800" dirty="0"/>
              <a:t> </a:t>
            </a:r>
            <a:r>
              <a:rPr lang="en-US" sz="2800" dirty="0" err="1"/>
              <a:t>operasi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perubahan</a:t>
            </a:r>
            <a:r>
              <a:rPr lang="en-US" sz="2800" dirty="0"/>
              <a:t> </a:t>
            </a:r>
            <a:r>
              <a:rPr lang="en-US" sz="2800" dirty="0" err="1"/>
              <a:t>penyajian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klasifikasi</a:t>
            </a:r>
            <a:r>
              <a:rPr lang="en-US" sz="2800" dirty="0"/>
              <a:t> </a:t>
            </a:r>
            <a:r>
              <a:rPr lang="en-US" sz="2800" dirty="0" err="1"/>
              <a:t>akun-akun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menghasilkan</a:t>
            </a:r>
            <a:r>
              <a:rPr lang="en-US" sz="2800" dirty="0"/>
              <a:t> </a:t>
            </a:r>
            <a:r>
              <a:rPr lang="en-US" sz="2800" dirty="0" err="1"/>
              <a:t>penyajian</a:t>
            </a:r>
            <a:r>
              <a:rPr lang="en-US" sz="2800" dirty="0"/>
              <a:t> yang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(</a:t>
            </a:r>
            <a:r>
              <a:rPr lang="en-US" sz="2800" dirty="0" err="1"/>
              <a:t>bab</a:t>
            </a:r>
            <a:r>
              <a:rPr lang="en-US" sz="2800" dirty="0"/>
              <a:t> 7)</a:t>
            </a:r>
            <a:r>
              <a:rPr lang="fi-FI" sz="2800" dirty="0"/>
              <a:t>; atau</a:t>
            </a:r>
            <a:endParaRPr lang="en-US" sz="2800" dirty="0"/>
          </a:p>
          <a:p>
            <a:pPr lvl="1"/>
            <a:r>
              <a:rPr lang="en-US" sz="2800" dirty="0"/>
              <a:t>SAK EMKM </a:t>
            </a:r>
            <a:r>
              <a:rPr lang="en-US" sz="2800" dirty="0" err="1"/>
              <a:t>mensyaratkan</a:t>
            </a:r>
            <a:r>
              <a:rPr lang="en-US" sz="2800" dirty="0"/>
              <a:t> </a:t>
            </a:r>
            <a:r>
              <a:rPr lang="en-US" sz="2800" dirty="0" err="1"/>
              <a:t>perubahan</a:t>
            </a:r>
            <a:r>
              <a:rPr lang="en-US" sz="2800" dirty="0"/>
              <a:t> </a:t>
            </a:r>
            <a:r>
              <a:rPr lang="en-US" sz="2800" dirty="0" err="1"/>
              <a:t>penyajian</a:t>
            </a:r>
            <a:r>
              <a:rPr lang="en-US" sz="2800" dirty="0"/>
              <a:t>.</a:t>
            </a:r>
          </a:p>
          <a:p>
            <a:pPr lvl="1"/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penyajian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klasifikasi</a:t>
            </a:r>
            <a:r>
              <a:rPr lang="en-US" sz="2800" dirty="0"/>
              <a:t> </a:t>
            </a:r>
            <a:r>
              <a:rPr lang="en-US" sz="2800" dirty="0" err="1"/>
              <a:t>akun-akun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diubah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entitas</a:t>
            </a:r>
            <a:r>
              <a:rPr lang="en-US" sz="2800" dirty="0"/>
              <a:t> </a:t>
            </a:r>
            <a:r>
              <a:rPr lang="en-US" sz="2800" dirty="0" err="1"/>
              <a:t>mereklasifikasikan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komparatif</a:t>
            </a:r>
            <a:r>
              <a:rPr lang="en-US" sz="2800" dirty="0"/>
              <a:t>, </a:t>
            </a:r>
            <a:r>
              <a:rPr lang="en-US" sz="2800" dirty="0" err="1"/>
              <a:t>kecuali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reklasifikasi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praktis</a:t>
            </a:r>
            <a:r>
              <a:rPr lang="en-US" sz="2800" dirty="0"/>
              <a:t>)</a:t>
            </a:r>
            <a:endParaRPr lang="id-ID" sz="2800" dirty="0"/>
          </a:p>
          <a:p>
            <a:r>
              <a:rPr lang="en-US" sz="2800" b="1" cap="all" dirty="0" err="1"/>
              <a:t>Informasi</a:t>
            </a:r>
            <a:r>
              <a:rPr lang="en-US" sz="2800" b="1" cap="all" dirty="0"/>
              <a:t> </a:t>
            </a:r>
            <a:r>
              <a:rPr lang="en-US" sz="2800" b="1" cap="all" dirty="0" err="1"/>
              <a:t>komparatif</a:t>
            </a:r>
            <a:r>
              <a:rPr lang="en-US" sz="2800" b="1" cap="all" dirty="0"/>
              <a:t> (</a:t>
            </a:r>
            <a:r>
              <a:rPr lang="en-US" sz="2800" dirty="0" err="1"/>
              <a:t>entitas</a:t>
            </a:r>
            <a:r>
              <a:rPr lang="en-US" sz="2800" dirty="0"/>
              <a:t> </a:t>
            </a:r>
            <a:r>
              <a:rPr lang="en-US" sz="2800" dirty="0" err="1"/>
              <a:t>menyajikan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komparatif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periode</a:t>
            </a:r>
            <a:r>
              <a:rPr lang="en-US" sz="2800" dirty="0"/>
              <a:t> </a:t>
            </a:r>
            <a:r>
              <a:rPr lang="en-US" sz="2800" dirty="0" err="1"/>
              <a:t>sebelumnya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seluruh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periode</a:t>
            </a:r>
            <a:r>
              <a:rPr lang="en-US" sz="2800" dirty="0"/>
              <a:t> </a:t>
            </a:r>
            <a:r>
              <a:rPr lang="en-US" sz="2800" dirty="0" err="1"/>
              <a:t>berjalan</a:t>
            </a:r>
            <a:r>
              <a:rPr lang="en-US" sz="2800" dirty="0"/>
              <a:t>.)</a:t>
            </a:r>
            <a:endParaRPr lang="en-US" sz="2800" b="1" cap="all" dirty="0"/>
          </a:p>
          <a:p>
            <a:pPr marL="0" indent="0">
              <a:buNone/>
            </a:pPr>
            <a:endParaRPr lang="en-US" sz="2800" b="1" cap="al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841</Words>
  <Application>Microsoft Office PowerPoint</Application>
  <PresentationFormat>Widescreen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Constantia</vt:lpstr>
      <vt:lpstr>Wingdings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Penyajian Laporan Keuangan  </vt:lpstr>
      <vt:lpstr>Ruang Lingkup  </vt:lpstr>
      <vt:lpstr>Penyajian wajar laporan keuangan mensyaratkan entitas untuk menyajikan informasi untuk mencapai tujuan: </vt:lpstr>
      <vt:lpstr>Kepatuan terhadap SAK EMKM</vt:lpstr>
      <vt:lpstr>Frekuensi, Konsistensi dan Informasi Komparatif</vt:lpstr>
      <vt:lpstr>Laporan Keuangan Lengkap</vt:lpstr>
      <vt:lpstr>IDENTIFIKASI LAPORAN KEUANGAN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 AKUNTANSI KEUANGAN ENTITAS MIKRO, KECIL, DAN MENENGAH</dc:title>
  <dc:creator>Said Agil</dc:creator>
  <cp:lastModifiedBy>User</cp:lastModifiedBy>
  <cp:revision>14</cp:revision>
  <dcterms:created xsi:type="dcterms:W3CDTF">2020-10-18T15:55:00Z</dcterms:created>
  <dcterms:modified xsi:type="dcterms:W3CDTF">2025-11-06T22:58:16Z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1057-11.2.0.9739</vt:lpwstr>
  </property>
</Properties>
</file>